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de-DE"/>
    </a:defPPr>
    <a:lvl1pPr marL="0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668" y="115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30.07.2014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181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30.07.2014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741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30.07.2014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9624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30.07.2014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53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67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4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3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2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30.07.2014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480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30.07.2014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456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30.07.2014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7446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30.07.2014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703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30.07.2014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6760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8" y="394407"/>
            <a:ext cx="3833813" cy="8454497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30.07.2014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869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400"/>
            </a:lvl1pPr>
            <a:lvl2pPr marL="478908" indent="0">
              <a:buNone/>
              <a:defRPr sz="2900"/>
            </a:lvl2pPr>
            <a:lvl3pPr marL="957816" indent="0">
              <a:buNone/>
              <a:defRPr sz="2500"/>
            </a:lvl3pPr>
            <a:lvl4pPr marL="1436724" indent="0">
              <a:buNone/>
              <a:defRPr sz="2100"/>
            </a:lvl4pPr>
            <a:lvl5pPr marL="1915631" indent="0">
              <a:buNone/>
              <a:defRPr sz="2100"/>
            </a:lvl5pPr>
            <a:lvl6pPr marL="2394539" indent="0">
              <a:buNone/>
              <a:defRPr sz="2100"/>
            </a:lvl6pPr>
            <a:lvl7pPr marL="2873447" indent="0">
              <a:buNone/>
              <a:defRPr sz="2100"/>
            </a:lvl7pPr>
            <a:lvl8pPr marL="3352355" indent="0">
              <a:buNone/>
              <a:defRPr sz="2100"/>
            </a:lvl8pPr>
            <a:lvl9pPr marL="3831263" indent="0">
              <a:buNone/>
              <a:defRPr sz="21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30.07.2014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5188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5782" tIns="47891" rIns="95782" bIns="47891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30.07.2014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558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57816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81" indent="-359181" algn="l" defTabSz="957816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25" indent="-299317" algn="l" defTabSz="9578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70" indent="-239454" algn="l" defTabSz="9578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177" indent="-239454" algn="l" defTabSz="9578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085" indent="-239454" algn="l" defTabSz="957816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04664" y="506506"/>
            <a:ext cx="3384376" cy="2195839"/>
          </a:xfrm>
          <a:prstGeom prst="rect">
            <a:avLst/>
          </a:prstGeom>
          <a:noFill/>
        </p:spPr>
        <p:txBody>
          <a:bodyPr wrap="square" lIns="95782" tIns="47891" rIns="95782" bIns="47891" rtlCol="0">
            <a:spAutoFit/>
          </a:bodyPr>
          <a:lstStyle/>
          <a:p>
            <a:r>
              <a:rPr lang="de-DE" altLang="de-DE" sz="3300" b="1" dirty="0">
                <a:latin typeface="Comic Sans MS" pitchFamily="66" charset="0"/>
              </a:rPr>
              <a:t>Lust </a:t>
            </a:r>
          </a:p>
          <a:p>
            <a:r>
              <a:rPr lang="de-DE" altLang="de-DE" sz="3300" b="1" dirty="0">
                <a:latin typeface="Comic Sans MS" pitchFamily="66" charset="0"/>
              </a:rPr>
              <a:t>auf </a:t>
            </a:r>
          </a:p>
          <a:p>
            <a:r>
              <a:rPr lang="de-DE" altLang="de-DE" sz="3300" b="1" dirty="0">
                <a:latin typeface="Comic Sans MS" pitchFamily="66" charset="0"/>
              </a:rPr>
              <a:t>eigenen </a:t>
            </a:r>
          </a:p>
          <a:p>
            <a:r>
              <a:rPr lang="de-DE" altLang="de-DE" sz="3300" b="1" dirty="0">
                <a:latin typeface="Comic Sans MS" pitchFamily="66" charset="0"/>
              </a:rPr>
              <a:t>  Honig?</a:t>
            </a:r>
          </a:p>
        </p:txBody>
      </p:sp>
      <p:pic>
        <p:nvPicPr>
          <p:cNvPr id="1026" name="Picture 2" descr="C:\Dokumente und Einstellungen\Alexander Titz\Eigene Dateien\Bilder BZV-Sulzbach-Rosenberg\200713 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039" y="434431"/>
            <a:ext cx="2818154" cy="228975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kumente und Einstellungen\Alexander Titz\Eigene Dateien\Bilder Vorträge\Logo 16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972" y="434431"/>
            <a:ext cx="1800679" cy="111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04664" y="2891342"/>
            <a:ext cx="5855529" cy="1214618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r>
              <a:rPr lang="de-DE" altLang="de-DE" sz="2400" b="1" dirty="0">
                <a:latin typeface="Comic Sans MS" pitchFamily="66" charset="0"/>
              </a:rPr>
              <a:t>Interessieren Sie </a:t>
            </a:r>
          </a:p>
          <a:p>
            <a:r>
              <a:rPr lang="de-DE" altLang="de-DE" sz="2400" b="1" dirty="0">
                <a:latin typeface="Comic Sans MS" pitchFamily="66" charset="0"/>
              </a:rPr>
              <a:t>sich für die Imkerei?</a:t>
            </a:r>
          </a:p>
          <a:p>
            <a:r>
              <a:rPr lang="de-DE" altLang="de-DE" sz="2400" b="1" dirty="0">
                <a:latin typeface="Comic Sans MS" pitchFamily="66" charset="0"/>
              </a:rPr>
              <a:t>Bei uns können Sie einsteigen!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48681" y="4284354"/>
            <a:ext cx="2783748" cy="3169933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r>
              <a:rPr lang="de-DE" altLang="de-DE" sz="1300" b="1" dirty="0">
                <a:latin typeface="Comic Sans MS" pitchFamily="66" charset="0"/>
              </a:rPr>
              <a:t>Bienen halten ist… </a:t>
            </a:r>
          </a:p>
          <a:p>
            <a:endParaRPr lang="de-DE" altLang="de-DE" sz="1300" b="1" dirty="0">
              <a:latin typeface="Comic Sans MS" pitchFamily="66" charset="0"/>
            </a:endParaRPr>
          </a:p>
          <a:p>
            <a:r>
              <a:rPr lang="de-DE" altLang="de-DE" sz="1300" dirty="0">
                <a:latin typeface="Comic Sans MS" pitchFamily="66" charset="0"/>
              </a:rPr>
              <a:t>   …spannende Natur vor der     </a:t>
            </a:r>
          </a:p>
          <a:p>
            <a:r>
              <a:rPr lang="de-DE" altLang="de-DE" sz="1300" dirty="0">
                <a:latin typeface="Comic Sans MS" pitchFamily="66" charset="0"/>
              </a:rPr>
              <a:t>      eigenen Haustür erleben</a:t>
            </a:r>
          </a:p>
          <a:p>
            <a:pPr>
              <a:lnSpc>
                <a:spcPct val="50000"/>
              </a:lnSpc>
            </a:pPr>
            <a:endParaRPr lang="de-DE" altLang="de-DE" sz="1300" dirty="0">
              <a:latin typeface="Comic Sans MS" pitchFamily="66" charset="0"/>
            </a:endParaRPr>
          </a:p>
          <a:p>
            <a:r>
              <a:rPr lang="de-DE" altLang="de-DE" sz="1300" dirty="0">
                <a:latin typeface="Comic Sans MS" pitchFamily="66" charset="0"/>
              </a:rPr>
              <a:t>   …praktischer Umweltschutz</a:t>
            </a:r>
          </a:p>
          <a:p>
            <a:pPr>
              <a:lnSpc>
                <a:spcPct val="50000"/>
              </a:lnSpc>
            </a:pPr>
            <a:endParaRPr lang="de-DE" altLang="de-DE" sz="1300" dirty="0">
              <a:latin typeface="Comic Sans MS" pitchFamily="66" charset="0"/>
            </a:endParaRPr>
          </a:p>
          <a:p>
            <a:r>
              <a:rPr lang="de-DE" altLang="de-DE" sz="1300" dirty="0">
                <a:latin typeface="Comic Sans MS" pitchFamily="66" charset="0"/>
              </a:rPr>
              <a:t>   …eine außergewöhnliche  </a:t>
            </a:r>
          </a:p>
          <a:p>
            <a:r>
              <a:rPr lang="de-DE" altLang="de-DE" sz="1300" dirty="0">
                <a:latin typeface="Comic Sans MS" pitchFamily="66" charset="0"/>
              </a:rPr>
              <a:t>      Freizeitbeschäftigung</a:t>
            </a:r>
          </a:p>
          <a:p>
            <a:pPr>
              <a:lnSpc>
                <a:spcPct val="50000"/>
              </a:lnSpc>
            </a:pPr>
            <a:endParaRPr lang="de-DE" altLang="de-DE" sz="1300" dirty="0">
              <a:latin typeface="Comic Sans MS" pitchFamily="66" charset="0"/>
            </a:endParaRPr>
          </a:p>
          <a:p>
            <a:r>
              <a:rPr lang="de-DE" altLang="de-DE" sz="1300" dirty="0">
                <a:latin typeface="Comic Sans MS" pitchFamily="66" charset="0"/>
              </a:rPr>
              <a:t>   …lecker, denn eigener Honig   </a:t>
            </a:r>
          </a:p>
          <a:p>
            <a:r>
              <a:rPr lang="de-DE" altLang="de-DE" sz="1300" dirty="0">
                <a:latin typeface="Comic Sans MS" pitchFamily="66" charset="0"/>
              </a:rPr>
              <a:t>      schmeckt am besten!</a:t>
            </a:r>
          </a:p>
          <a:p>
            <a:pPr>
              <a:lnSpc>
                <a:spcPct val="50000"/>
              </a:lnSpc>
            </a:pPr>
            <a:endParaRPr lang="de-DE" altLang="de-DE" sz="1300" dirty="0">
              <a:latin typeface="Comic Sans MS" pitchFamily="66" charset="0"/>
            </a:endParaRPr>
          </a:p>
          <a:p>
            <a:r>
              <a:rPr lang="de-DE" altLang="de-DE" sz="1300" dirty="0">
                <a:latin typeface="Comic Sans MS" pitchFamily="66" charset="0"/>
              </a:rPr>
              <a:t>   …ertragreich durch den </a:t>
            </a:r>
          </a:p>
          <a:p>
            <a:r>
              <a:rPr lang="de-DE" altLang="de-DE" sz="1300" dirty="0">
                <a:latin typeface="Comic Sans MS" pitchFamily="66" charset="0"/>
              </a:rPr>
              <a:t>      Verkauf von Honig und    </a:t>
            </a:r>
          </a:p>
          <a:p>
            <a:r>
              <a:rPr lang="de-DE" altLang="de-DE" sz="1300" dirty="0">
                <a:latin typeface="Comic Sans MS" pitchFamily="66" charset="0"/>
              </a:rPr>
              <a:t>      anderen Bienenprodukten </a:t>
            </a:r>
          </a:p>
          <a:p>
            <a:pPr>
              <a:lnSpc>
                <a:spcPct val="50000"/>
              </a:lnSpc>
            </a:pPr>
            <a:endParaRPr lang="de-DE" altLang="de-DE" sz="1300" dirty="0">
              <a:latin typeface="Comic Sans MS" pitchFamily="66" charset="0"/>
            </a:endParaRPr>
          </a:p>
          <a:p>
            <a:r>
              <a:rPr lang="de-DE" altLang="de-DE" sz="1300" dirty="0">
                <a:latin typeface="Comic Sans MS" pitchFamily="66" charset="0"/>
              </a:rPr>
              <a:t>   </a:t>
            </a:r>
            <a:r>
              <a:rPr lang="de-DE" altLang="de-DE" sz="1300" b="1" dirty="0">
                <a:latin typeface="Comic Sans MS" pitchFamily="66" charset="0"/>
              </a:rPr>
              <a:t>…einfacher als Sie denken!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171829" y="4284354"/>
            <a:ext cx="3291794" cy="404873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r>
              <a:rPr lang="de-DE" altLang="de-DE" sz="2100" b="1" dirty="0">
                <a:solidFill>
                  <a:srgbClr val="CC0000"/>
                </a:solidFill>
                <a:latin typeface="Comic Sans MS" pitchFamily="66" charset="0"/>
              </a:rPr>
              <a:t>Was bieten wir Ihnen?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171829" y="4689227"/>
            <a:ext cx="3562005" cy="2369714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300" dirty="0">
                <a:latin typeface="Comic Sans MS" pitchFamily="66" charset="0"/>
              </a:rPr>
              <a:t>eine umfassende moderne</a:t>
            </a:r>
            <a:r>
              <a:rPr lang="de-DE" altLang="de-DE" sz="1300" b="1" dirty="0">
                <a:latin typeface="Comic Sans MS" pitchFamily="66" charset="0"/>
              </a:rPr>
              <a:t> Einführung</a:t>
            </a:r>
            <a:r>
              <a:rPr lang="de-DE" altLang="de-DE" sz="1300" dirty="0">
                <a:latin typeface="Comic Sans MS" pitchFamily="66" charset="0"/>
              </a:rPr>
              <a:t> in die Imkerei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300" dirty="0">
                <a:latin typeface="Comic Sans MS" pitchFamily="66" charset="0"/>
              </a:rPr>
              <a:t>eine Führung durch das „Bienenjahr“ mit praktischen </a:t>
            </a:r>
            <a:r>
              <a:rPr lang="de-DE" altLang="de-DE" sz="1300" b="1" dirty="0">
                <a:latin typeface="Comic Sans MS" pitchFamily="66" charset="0"/>
              </a:rPr>
              <a:t>Vorführungen am Bienenstand</a:t>
            </a:r>
            <a:r>
              <a:rPr lang="de-DE" altLang="de-DE" sz="1300" dirty="0">
                <a:latin typeface="Comic Sans MS" pitchFamily="66" charset="0"/>
              </a:rPr>
              <a:t> von April bis November 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300" dirty="0">
                <a:latin typeface="Comic Sans MS" pitchFamily="66" charset="0"/>
              </a:rPr>
              <a:t> die Möglichkeit zum Erwerb eines sanftmütigen Bienenvolkes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300" dirty="0">
                <a:latin typeface="Comic Sans MS" pitchFamily="66" charset="0"/>
              </a:rPr>
              <a:t> eine </a:t>
            </a:r>
            <a:r>
              <a:rPr lang="de-DE" altLang="de-DE" sz="1300" b="1" dirty="0">
                <a:latin typeface="Comic Sans MS" pitchFamily="66" charset="0"/>
              </a:rPr>
              <a:t>Abschlussbesprechung</a:t>
            </a:r>
            <a:r>
              <a:rPr lang="de-DE" altLang="de-DE" sz="1300" dirty="0">
                <a:latin typeface="Comic Sans MS" pitchFamily="66" charset="0"/>
              </a:rPr>
              <a:t> mit Erfahrungsaustausch und </a:t>
            </a:r>
            <a:r>
              <a:rPr lang="de-DE" altLang="de-DE" sz="1300" b="1" dirty="0">
                <a:latin typeface="Comic Sans MS" pitchFamily="66" charset="0"/>
              </a:rPr>
              <a:t>Urkundenvergabe </a:t>
            </a:r>
            <a:r>
              <a:rPr lang="de-DE" altLang="de-DE" sz="1300" dirty="0">
                <a:latin typeface="Comic Sans MS" pitchFamily="66" charset="0"/>
              </a:rPr>
              <a:t>an die „Nachwuchsimker“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966407" y="7251850"/>
            <a:ext cx="3886522" cy="404873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r>
              <a:rPr lang="de-DE" altLang="de-DE" sz="2100" b="1" dirty="0">
                <a:solidFill>
                  <a:srgbClr val="CC0000"/>
                </a:solidFill>
                <a:latin typeface="Comic Sans MS" pitchFamily="66" charset="0"/>
              </a:rPr>
              <a:t>Wie kommen wir zusammen?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171829" y="7678141"/>
            <a:ext cx="3291794" cy="1269413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>
              <a:defRPr/>
            </a:pPr>
            <a:r>
              <a:rPr lang="de-DE" sz="1300" dirty="0">
                <a:latin typeface="Comic Sans MS" pitchFamily="66" charset="0"/>
              </a:rPr>
              <a:t>Bitte melden Sie sich beim </a:t>
            </a:r>
          </a:p>
          <a:p>
            <a:pPr>
              <a:defRPr/>
            </a:pPr>
            <a:r>
              <a:rPr lang="de-DE" sz="1300" b="1" dirty="0">
                <a:latin typeface="Comic Sans MS" pitchFamily="66" charset="0"/>
              </a:rPr>
              <a:t>Imkerverein Musterhausen </a:t>
            </a:r>
          </a:p>
          <a:p>
            <a:pPr>
              <a:defRPr/>
            </a:pPr>
            <a:r>
              <a:rPr lang="de-DE" sz="1300" b="1" dirty="0">
                <a:latin typeface="Comic Sans MS" pitchFamily="66" charset="0"/>
              </a:rPr>
              <a:t>Ansprechpartner:</a:t>
            </a:r>
            <a:r>
              <a:rPr lang="de-DE" sz="1300" dirty="0">
                <a:latin typeface="Comic Sans MS" pitchFamily="66" charset="0"/>
              </a:rPr>
              <a:t> </a:t>
            </a:r>
            <a:br>
              <a:rPr lang="de-DE" sz="1300" dirty="0">
                <a:latin typeface="Comic Sans MS" pitchFamily="66" charset="0"/>
              </a:rPr>
            </a:br>
            <a:r>
              <a:rPr lang="de-DE" sz="1300" dirty="0">
                <a:latin typeface="Comic Sans MS" pitchFamily="66" charset="0"/>
              </a:rPr>
              <a:t>Mustermann, Telefon: </a:t>
            </a:r>
            <a:r>
              <a:rPr lang="de-DE" sz="1300">
                <a:latin typeface="Comic Sans MS" pitchFamily="66" charset="0"/>
              </a:rPr>
              <a:t>09663/123  </a:t>
            </a:r>
            <a:br>
              <a:rPr lang="de-DE" sz="1300">
                <a:latin typeface="Comic Sans MS" pitchFamily="66" charset="0"/>
              </a:rPr>
            </a:br>
            <a:r>
              <a:rPr lang="de-DE" sz="1300" b="1">
                <a:latin typeface="Comic Sans MS" pitchFamily="66" charset="0"/>
              </a:rPr>
              <a:t>Email</a:t>
            </a:r>
            <a:r>
              <a:rPr lang="de-DE" sz="1300" b="1" dirty="0">
                <a:latin typeface="Comic Sans MS" pitchFamily="66" charset="0"/>
              </a:rPr>
              <a:t>: </a:t>
            </a:r>
            <a:r>
              <a:rPr lang="de-DE" sz="1300" b="1" dirty="0" err="1">
                <a:latin typeface="Comic Sans MS" pitchFamily="66" charset="0"/>
              </a:rPr>
              <a:t>mustermann</a:t>
            </a:r>
            <a:r>
              <a:rPr lang="de-DE" sz="1300" b="1" dirty="0">
                <a:latin typeface="Comic Sans MS" pitchFamily="66" charset="0"/>
              </a:rPr>
              <a:t>@...</a:t>
            </a:r>
          </a:p>
          <a:p>
            <a:pPr>
              <a:defRPr/>
            </a:pPr>
            <a:r>
              <a:rPr lang="de-DE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Internet: www.musterverein.de</a:t>
            </a:r>
          </a:p>
        </p:txBody>
      </p:sp>
      <p:sp>
        <p:nvSpPr>
          <p:cNvPr id="13" name="Rechteck 12"/>
          <p:cNvSpPr/>
          <p:nvPr/>
        </p:nvSpPr>
        <p:spPr>
          <a:xfrm>
            <a:off x="519475" y="7562642"/>
            <a:ext cx="2442646" cy="150041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 lIns="68415" tIns="34208" rIns="68415" bIns="34208">
            <a:spAutoFit/>
          </a:bodyPr>
          <a:lstStyle/>
          <a:p>
            <a:pPr algn="ctr">
              <a:defRPr/>
            </a:pPr>
            <a:r>
              <a:rPr lang="de-DE" sz="1800" dirty="0">
                <a:latin typeface="Comic Sans MS" pitchFamily="66" charset="0"/>
              </a:rPr>
              <a:t>Wir helfen beim stichfreien Einstieg und betreuen Sie auf Ihrem Weg zum erfolgreichen Imker!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48681" y="9211726"/>
            <a:ext cx="6069245" cy="452504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 algn="ctr"/>
            <a:r>
              <a:rPr lang="de-DE" altLang="de-DE" sz="1200" dirty="0">
                <a:latin typeface="Comic Sans MS" pitchFamily="66" charset="0"/>
              </a:rPr>
              <a:t>Imkern auf Probe ist eine Initiative des Landesverbandes Bayerischer Imker e.V. in Zusammenarbeit mit den bayerischen Imkervereinen. </a:t>
            </a:r>
          </a:p>
        </p:txBody>
      </p:sp>
    </p:spTree>
    <p:extLst>
      <p:ext uri="{BB962C8B-B14F-4D97-AF65-F5344CB8AC3E}">
        <p14:creationId xmlns:p14="http://schemas.microsoft.com/office/powerpoint/2010/main" val="115252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171</Words>
  <Application>Microsoft Office PowerPoint</Application>
  <PresentationFormat>A4-Papier (210x297 mm)</PresentationFormat>
  <Paragraphs>37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Eckard</dc:creator>
  <cp:lastModifiedBy>Alexander Titz</cp:lastModifiedBy>
  <cp:revision>17</cp:revision>
  <dcterms:modified xsi:type="dcterms:W3CDTF">2014-07-30T05:51:48Z</dcterms:modified>
</cp:coreProperties>
</file>